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503030501040103" pitchFamily="34" charset="0"/>
      <p:regular r:id="rId16"/>
    </p:embeddedFont>
    <p:embeddedFont>
      <p:font typeface="Canva Sans Bold" panose="020B0803030501040103" pitchFamily="34" charset="0"/>
      <p:regular r:id="rId17"/>
      <p:bold r:id="rId18"/>
    </p:embeddedFont>
    <p:embeddedFont>
      <p:font typeface="Poppins" pitchFamily="2" charset="77"/>
      <p:regular r:id="rId19"/>
      <p:bold r:id="rId20"/>
      <p:italic r:id="rId21"/>
      <p:boldItalic r:id="rId22"/>
    </p:embeddedFont>
    <p:embeddedFont>
      <p:font typeface="Poppins Bold" pitchFamily="2" charset="77"/>
      <p:regular r:id="rId23"/>
      <p:bold r:id="rId24"/>
    </p:embeddedFont>
    <p:embeddedFont>
      <p:font typeface="Poppins Light" panose="020B0604020202020204" pitchFamily="34" charset="0"/>
      <p:regular r:id="rId25"/>
      <p:italic r:id="rId26"/>
    </p:embeddedFont>
    <p:embeddedFont>
      <p:font typeface="Poppins Semi-Bold" pitchFamily="2" charset="77"/>
      <p:regular r:id="rId27"/>
      <p:bold r:id="rId28"/>
    </p:embeddedFont>
    <p:embeddedFont>
      <p:font typeface="Poppins Ultra-Bold" pitchFamily="2" charset="7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sv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1825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10261" y="4690442"/>
            <a:ext cx="4662793" cy="5575836"/>
          </a:xfrm>
          <a:custGeom>
            <a:avLst/>
            <a:gdLst/>
            <a:ahLst/>
            <a:cxnLst/>
            <a:rect l="l" t="t" r="r" b="b"/>
            <a:pathLst>
              <a:path w="4662793" h="5575836">
                <a:moveTo>
                  <a:pt x="0" y="0"/>
                </a:moveTo>
                <a:lnTo>
                  <a:pt x="4662793" y="0"/>
                </a:lnTo>
                <a:lnTo>
                  <a:pt x="4662793" y="5575836"/>
                </a:lnTo>
                <a:lnTo>
                  <a:pt x="0" y="557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14946" y="4690442"/>
            <a:ext cx="5520078" cy="5575836"/>
          </a:xfrm>
          <a:custGeom>
            <a:avLst/>
            <a:gdLst/>
            <a:ahLst/>
            <a:cxnLst/>
            <a:rect l="l" t="t" r="r" b="b"/>
            <a:pathLst>
              <a:path w="5520078" h="5575836">
                <a:moveTo>
                  <a:pt x="0" y="0"/>
                </a:moveTo>
                <a:lnTo>
                  <a:pt x="5520078" y="0"/>
                </a:lnTo>
                <a:lnTo>
                  <a:pt x="5520078" y="5575836"/>
                </a:lnTo>
                <a:lnTo>
                  <a:pt x="0" y="5575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0161" y="303724"/>
            <a:ext cx="17347677" cy="414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8682">
                <a:solidFill>
                  <a:srgbClr val="18253B"/>
                </a:solidFill>
                <a:latin typeface="Poppins Ultra-Bold"/>
              </a:rPr>
              <a:t>Elektronický zdravotní záznam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47224" y="2897247"/>
            <a:ext cx="5793552" cy="34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6"/>
              </a:lnSpc>
            </a:pPr>
            <a:r>
              <a:rPr lang="en-US" sz="2464">
                <a:solidFill>
                  <a:srgbClr val="18253B"/>
                </a:solidFill>
                <a:latin typeface="Poppins Light"/>
              </a:rPr>
              <a:t>VÁŠ PŘENOSNÝ ZDRAVOTNICKÝ DENÍK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8654" y="3808132"/>
            <a:ext cx="4990693" cy="93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6"/>
              </a:lnSpc>
            </a:pPr>
            <a:r>
              <a:rPr lang="en-US" sz="2464">
                <a:solidFill>
                  <a:srgbClr val="18253B"/>
                </a:solidFill>
                <a:latin typeface="Poppins Light"/>
              </a:rPr>
              <a:t>Kateryna Kuznietsova</a:t>
            </a:r>
          </a:p>
          <a:p>
            <a:pPr algn="ctr">
              <a:lnSpc>
                <a:spcPts val="2366"/>
              </a:lnSpc>
            </a:pPr>
            <a:endParaRPr lang="en-US" sz="2464">
              <a:solidFill>
                <a:srgbClr val="18253B"/>
              </a:solidFill>
              <a:latin typeface="Poppins Light"/>
            </a:endParaRPr>
          </a:p>
          <a:p>
            <a:pPr algn="ctr">
              <a:lnSpc>
                <a:spcPts val="2366"/>
              </a:lnSpc>
            </a:pPr>
            <a:r>
              <a:rPr lang="en-US" sz="2464">
                <a:solidFill>
                  <a:srgbClr val="18253B"/>
                </a:solidFill>
                <a:latin typeface="Poppins Light"/>
              </a:rPr>
              <a:t>Po 16:15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D9CD20E-39A8-F965-A42C-1812553FD6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5"/>
    </mc:Choice>
    <mc:Fallback>
      <p:transition spd="slow" advTm="5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1825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10261" y="4690442"/>
            <a:ext cx="4662793" cy="5575836"/>
          </a:xfrm>
          <a:custGeom>
            <a:avLst/>
            <a:gdLst/>
            <a:ahLst/>
            <a:cxnLst/>
            <a:rect l="l" t="t" r="r" b="b"/>
            <a:pathLst>
              <a:path w="4662793" h="5575836">
                <a:moveTo>
                  <a:pt x="0" y="0"/>
                </a:moveTo>
                <a:lnTo>
                  <a:pt x="4662793" y="0"/>
                </a:lnTo>
                <a:lnTo>
                  <a:pt x="4662793" y="5575836"/>
                </a:lnTo>
                <a:lnTo>
                  <a:pt x="0" y="557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14946" y="4690442"/>
            <a:ext cx="5520078" cy="5575836"/>
          </a:xfrm>
          <a:custGeom>
            <a:avLst/>
            <a:gdLst/>
            <a:ahLst/>
            <a:cxnLst/>
            <a:rect l="l" t="t" r="r" b="b"/>
            <a:pathLst>
              <a:path w="5520078" h="5575836">
                <a:moveTo>
                  <a:pt x="0" y="0"/>
                </a:moveTo>
                <a:lnTo>
                  <a:pt x="5520078" y="0"/>
                </a:lnTo>
                <a:lnTo>
                  <a:pt x="5520078" y="5575836"/>
                </a:lnTo>
                <a:lnTo>
                  <a:pt x="0" y="5575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0159" y="2675834"/>
            <a:ext cx="17347677" cy="113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4"/>
              </a:lnSpc>
            </a:pPr>
            <a:r>
              <a:rPr lang="en-US" sz="8682" dirty="0">
                <a:solidFill>
                  <a:srgbClr val="18253B"/>
                </a:solidFill>
                <a:latin typeface="Poppins Ultra-Bold"/>
              </a:rPr>
              <a:t>Děkuji za pozornost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CD526BD-DD8B-51C0-D6C3-C3DC2425F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6"/>
    </mc:Choice>
    <mc:Fallback>
      <p:transition spd="slow" advTm="4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1825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3009" y="561138"/>
            <a:ext cx="3486132" cy="7989053"/>
          </a:xfrm>
          <a:custGeom>
            <a:avLst/>
            <a:gdLst/>
            <a:ahLst/>
            <a:cxnLst/>
            <a:rect l="l" t="t" r="r" b="b"/>
            <a:pathLst>
              <a:path w="3486132" h="7989053">
                <a:moveTo>
                  <a:pt x="0" y="0"/>
                </a:moveTo>
                <a:lnTo>
                  <a:pt x="3486132" y="0"/>
                </a:lnTo>
                <a:lnTo>
                  <a:pt x="3486132" y="7989054"/>
                </a:lnTo>
                <a:lnTo>
                  <a:pt x="0" y="798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66075" y="2453671"/>
            <a:ext cx="6603313" cy="6978403"/>
          </a:xfrm>
          <a:custGeom>
            <a:avLst/>
            <a:gdLst/>
            <a:ahLst/>
            <a:cxnLst/>
            <a:rect l="l" t="t" r="r" b="b"/>
            <a:pathLst>
              <a:path w="6603313" h="6978403">
                <a:moveTo>
                  <a:pt x="0" y="0"/>
                </a:moveTo>
                <a:lnTo>
                  <a:pt x="6603314" y="0"/>
                </a:lnTo>
                <a:lnTo>
                  <a:pt x="6603314" y="6978402"/>
                </a:lnTo>
                <a:lnTo>
                  <a:pt x="0" y="697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07197" y="525775"/>
            <a:ext cx="11035645" cy="11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>
                <a:solidFill>
                  <a:srgbClr val="18253B"/>
                </a:solidFill>
                <a:latin typeface="Poppins Ultra-Bold"/>
              </a:rPr>
              <a:t>Popis projektu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7134" y="2142771"/>
            <a:ext cx="7818326" cy="625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906" lvl="1" indent="-363953" algn="ctr">
              <a:lnSpc>
                <a:spcPts val="4214"/>
              </a:lnSpc>
              <a:buFont typeface="Arial"/>
              <a:buChar char="•"/>
            </a:pP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Funkce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EHR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umožňuje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poskytovatelům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zdravotní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péče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vytvářet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,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aktualizovat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a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zpřístupňovat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digitální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záznamy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zdravotních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informací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o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pacientech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.</a:t>
            </a:r>
          </a:p>
          <a:p>
            <a:pPr algn="ctr">
              <a:lnSpc>
                <a:spcPts val="4214"/>
              </a:lnSpc>
            </a:pP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</a:p>
          <a:p>
            <a:pPr marL="727906" lvl="1" indent="-363953" algn="ctr">
              <a:lnSpc>
                <a:spcPts val="4214"/>
              </a:lnSpc>
              <a:buFont typeface="Arial"/>
              <a:buChar char="•"/>
            </a:pP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Systémy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EHR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zlepšují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komunikaci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a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koordinaci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mezi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zdravotnickými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pracovníky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a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usnadňují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3371" dirty="0" err="1">
                <a:solidFill>
                  <a:srgbClr val="18253B"/>
                </a:solidFill>
                <a:latin typeface="Poppins Light"/>
              </a:rPr>
              <a:t>kontinuitu</a:t>
            </a:r>
            <a:r>
              <a:rPr lang="en-US" sz="3371" dirty="0">
                <a:solidFill>
                  <a:srgbClr val="18253B"/>
                </a:solidFill>
                <a:latin typeface="Poppins Light"/>
              </a:rPr>
              <a:t> péče.</a:t>
            </a:r>
          </a:p>
          <a:p>
            <a:pPr marL="0" lvl="0" indent="0" algn="ctr">
              <a:lnSpc>
                <a:spcPts val="2839"/>
              </a:lnSpc>
            </a:pPr>
            <a:endParaRPr lang="en-US" sz="3371" dirty="0">
              <a:solidFill>
                <a:srgbClr val="18253B"/>
              </a:solidFill>
              <a:latin typeface="Poppins Light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1D2D46C-A244-7AAC-967B-AA02BD53C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97"/>
    </mc:Choice>
    <mc:Fallback>
      <p:transition spd="slow" advTm="18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1825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6412" y="1463703"/>
            <a:ext cx="2944598" cy="7639288"/>
          </a:xfrm>
          <a:custGeom>
            <a:avLst/>
            <a:gdLst/>
            <a:ahLst/>
            <a:cxnLst/>
            <a:rect l="l" t="t" r="r" b="b"/>
            <a:pathLst>
              <a:path w="2944598" h="7639288">
                <a:moveTo>
                  <a:pt x="0" y="0"/>
                </a:moveTo>
                <a:lnTo>
                  <a:pt x="2944599" y="0"/>
                </a:lnTo>
                <a:lnTo>
                  <a:pt x="2944599" y="7639289"/>
                </a:lnTo>
                <a:lnTo>
                  <a:pt x="0" y="7639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38366" y="4240097"/>
            <a:ext cx="5214849" cy="6217406"/>
          </a:xfrm>
          <a:custGeom>
            <a:avLst/>
            <a:gdLst/>
            <a:ahLst/>
            <a:cxnLst/>
            <a:rect l="l" t="t" r="r" b="b"/>
            <a:pathLst>
              <a:path w="5214849" h="6217406">
                <a:moveTo>
                  <a:pt x="0" y="0"/>
                </a:moveTo>
                <a:lnTo>
                  <a:pt x="5214849" y="0"/>
                </a:lnTo>
                <a:lnTo>
                  <a:pt x="5214849" y="6217406"/>
                </a:lnTo>
                <a:lnTo>
                  <a:pt x="0" y="6217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3722" y="501551"/>
            <a:ext cx="14820555" cy="11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>
                <a:solidFill>
                  <a:srgbClr val="18253B"/>
                </a:solidFill>
                <a:latin typeface="Poppins Ultra-Bold"/>
              </a:rPr>
              <a:t>Pro koho je projekt určený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1682" y="3434555"/>
            <a:ext cx="8684635" cy="183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8040" lvl="1" indent="-409020" algn="ctr">
              <a:lnSpc>
                <a:spcPts val="4736"/>
              </a:lnSpc>
              <a:buFont typeface="Arial"/>
              <a:buChar char="•"/>
            </a:pPr>
            <a:r>
              <a:rPr lang="en-US" sz="3788">
                <a:solidFill>
                  <a:srgbClr val="18253B"/>
                </a:solidFill>
                <a:latin typeface="Poppins Light"/>
              </a:rPr>
              <a:t>Ministerstvo zdravotnictví</a:t>
            </a:r>
          </a:p>
          <a:p>
            <a:pPr marL="818040" lvl="1" indent="-409020" algn="ctr">
              <a:lnSpc>
                <a:spcPts val="4736"/>
              </a:lnSpc>
              <a:buFont typeface="Arial"/>
              <a:buChar char="•"/>
            </a:pPr>
            <a:r>
              <a:rPr lang="en-US" sz="3788">
                <a:solidFill>
                  <a:srgbClr val="18253B"/>
                </a:solidFill>
                <a:latin typeface="Poppins Light"/>
              </a:rPr>
              <a:t>Zdravotnici</a:t>
            </a:r>
          </a:p>
          <a:p>
            <a:pPr marL="818040" lvl="1" indent="-409020" algn="ctr">
              <a:lnSpc>
                <a:spcPts val="4736"/>
              </a:lnSpc>
              <a:buFont typeface="Arial"/>
              <a:buChar char="•"/>
            </a:pPr>
            <a:r>
              <a:rPr lang="en-US" sz="3788">
                <a:solidFill>
                  <a:srgbClr val="18253B"/>
                </a:solidFill>
                <a:latin typeface="Poppins Light"/>
              </a:rPr>
              <a:t>Pacienti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49634" y="6423768"/>
            <a:ext cx="7588731" cy="92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sz="2825">
                <a:solidFill>
                  <a:srgbClr val="18253B"/>
                </a:solidFill>
                <a:latin typeface="Poppins Bold"/>
              </a:rPr>
              <a:t>EHR aplikace šetři čas a usnadňuje život</a:t>
            </a:r>
          </a:p>
          <a:p>
            <a:pPr marL="0" lvl="0" indent="0" algn="ctr">
              <a:lnSpc>
                <a:spcPts val="3532"/>
              </a:lnSpc>
              <a:spcBef>
                <a:spcPct val="0"/>
              </a:spcBef>
            </a:pPr>
            <a:endParaRPr lang="en-US" sz="2825">
              <a:solidFill>
                <a:srgbClr val="18253B"/>
              </a:solidFill>
              <a:latin typeface="Poppins Bold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575D043-B542-06E1-E1D1-F0B1CCAC9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0"/>
    </mc:Choice>
    <mc:Fallback>
      <p:transition spd="slow" advTm="9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1825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733" y="4154036"/>
            <a:ext cx="5606578" cy="6036692"/>
          </a:xfrm>
          <a:custGeom>
            <a:avLst/>
            <a:gdLst/>
            <a:ahLst/>
            <a:cxnLst/>
            <a:rect l="l" t="t" r="r" b="b"/>
            <a:pathLst>
              <a:path w="5606578" h="6036692">
                <a:moveTo>
                  <a:pt x="0" y="0"/>
                </a:moveTo>
                <a:lnTo>
                  <a:pt x="5606578" y="0"/>
                </a:lnTo>
                <a:lnTo>
                  <a:pt x="5606578" y="6036692"/>
                </a:lnTo>
                <a:lnTo>
                  <a:pt x="0" y="6036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50339" y="3731193"/>
            <a:ext cx="4802174" cy="6229235"/>
          </a:xfrm>
          <a:custGeom>
            <a:avLst/>
            <a:gdLst/>
            <a:ahLst/>
            <a:cxnLst/>
            <a:rect l="l" t="t" r="r" b="b"/>
            <a:pathLst>
              <a:path w="4802174" h="6229235">
                <a:moveTo>
                  <a:pt x="0" y="0"/>
                </a:moveTo>
                <a:lnTo>
                  <a:pt x="4802174" y="0"/>
                </a:lnTo>
                <a:lnTo>
                  <a:pt x="4802174" y="6229236"/>
                </a:lnTo>
                <a:lnTo>
                  <a:pt x="0" y="6229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95751"/>
            <a:ext cx="14807195" cy="1217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0"/>
              </a:lnSpc>
            </a:pPr>
            <a:r>
              <a:rPr lang="en-US" sz="8055">
                <a:solidFill>
                  <a:srgbClr val="18253B"/>
                </a:solidFill>
                <a:latin typeface="Poppins Ultra-Bold"/>
              </a:rPr>
              <a:t>Business cíle projektu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6808" y="2441830"/>
            <a:ext cx="11953033" cy="193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7"/>
              </a:lnSpc>
              <a:spcBef>
                <a:spcPct val="0"/>
              </a:spcBef>
            </a:pPr>
            <a:r>
              <a:rPr lang="en-US" sz="3612" dirty="0">
                <a:solidFill>
                  <a:srgbClr val="18253B"/>
                </a:solidFill>
                <a:latin typeface="Poppins"/>
              </a:rPr>
              <a:t>“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Jako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lékař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potřebuji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vědět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předchozí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a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aktuální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stav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pacienta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protože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musím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poskytovat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3612" dirty="0" err="1">
                <a:solidFill>
                  <a:srgbClr val="18253B"/>
                </a:solidFill>
                <a:latin typeface="Poppins"/>
              </a:rPr>
              <a:t>kvalitní</a:t>
            </a:r>
            <a:r>
              <a:rPr lang="en-US" sz="3612" dirty="0">
                <a:solidFill>
                  <a:srgbClr val="18253B"/>
                </a:solidFill>
                <a:latin typeface="Poppins"/>
              </a:rPr>
              <a:t> péče.”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9840" y="4509438"/>
            <a:ext cx="8784915" cy="131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364" lvl="1" indent="-375682">
              <a:lnSpc>
                <a:spcPts val="3340"/>
              </a:lnSpc>
              <a:buFont typeface="Arial"/>
              <a:buChar char="•"/>
            </a:pPr>
            <a:r>
              <a:rPr lang="en-US" sz="3480" dirty="0">
                <a:solidFill>
                  <a:srgbClr val="18253B"/>
                </a:solidFill>
                <a:latin typeface="Poppins Ultra-Bold"/>
              </a:rPr>
              <a:t>zlepšení </a:t>
            </a:r>
            <a:r>
              <a:rPr lang="en-US" sz="3480" dirty="0" err="1">
                <a:solidFill>
                  <a:srgbClr val="18253B"/>
                </a:solidFill>
                <a:latin typeface="Poppins Ultra-Bold"/>
              </a:rPr>
              <a:t>organizačního</a:t>
            </a:r>
            <a:r>
              <a:rPr lang="en-US" sz="3480" dirty="0">
                <a:solidFill>
                  <a:srgbClr val="18253B"/>
                </a:solidFill>
                <a:latin typeface="Poppins Ultra-Bold"/>
              </a:rPr>
              <a:t> </a:t>
            </a:r>
            <a:r>
              <a:rPr lang="en-US" sz="3480" dirty="0" err="1">
                <a:solidFill>
                  <a:srgbClr val="18253B"/>
                </a:solidFill>
                <a:latin typeface="Poppins Ultra-Bold"/>
              </a:rPr>
              <a:t>prostředí</a:t>
            </a:r>
            <a:endParaRPr lang="en-US" sz="3480" dirty="0">
              <a:solidFill>
                <a:srgbClr val="18253B"/>
              </a:solidFill>
              <a:latin typeface="Poppins Ultra-Bold"/>
            </a:endParaRPr>
          </a:p>
          <a:p>
            <a:pPr marL="751364" lvl="1" indent="-375682">
              <a:lnSpc>
                <a:spcPts val="3340"/>
              </a:lnSpc>
              <a:buFont typeface="Arial"/>
              <a:buChar char="•"/>
            </a:pPr>
            <a:r>
              <a:rPr lang="en-US" sz="3480" dirty="0" err="1">
                <a:solidFill>
                  <a:srgbClr val="18253B"/>
                </a:solidFill>
                <a:latin typeface="Poppins Ultra-Bold"/>
              </a:rPr>
              <a:t>usnadni</a:t>
            </a:r>
            <a:r>
              <a:rPr lang="en-US" sz="3480" dirty="0">
                <a:solidFill>
                  <a:srgbClr val="18253B"/>
                </a:solidFill>
                <a:latin typeface="Poppins Ultra-Bold"/>
              </a:rPr>
              <a:t> </a:t>
            </a:r>
            <a:r>
              <a:rPr lang="en-US" sz="3480" dirty="0" err="1">
                <a:solidFill>
                  <a:srgbClr val="18253B"/>
                </a:solidFill>
                <a:latin typeface="Poppins Ultra-Bold"/>
              </a:rPr>
              <a:t>práce</a:t>
            </a:r>
            <a:r>
              <a:rPr lang="en-US" sz="3480" dirty="0">
                <a:solidFill>
                  <a:srgbClr val="18253B"/>
                </a:solidFill>
                <a:latin typeface="Poppins Ultra-Bold"/>
              </a:rPr>
              <a:t> </a:t>
            </a:r>
          </a:p>
          <a:p>
            <a:pPr marL="751364" lvl="1" indent="-375682">
              <a:lnSpc>
                <a:spcPts val="3340"/>
              </a:lnSpc>
              <a:buFont typeface="Arial"/>
              <a:buChar char="•"/>
            </a:pPr>
            <a:r>
              <a:rPr lang="en-US" sz="3480" dirty="0" err="1">
                <a:solidFill>
                  <a:srgbClr val="18253B"/>
                </a:solidFill>
                <a:latin typeface="Poppins Ultra-Bold"/>
              </a:rPr>
              <a:t>ušetření</a:t>
            </a:r>
            <a:r>
              <a:rPr lang="en-US" sz="3480" dirty="0">
                <a:solidFill>
                  <a:srgbClr val="18253B"/>
                </a:solidFill>
                <a:latin typeface="Poppins Ultra-Bold"/>
              </a:rPr>
              <a:t>  </a:t>
            </a:r>
            <a:r>
              <a:rPr lang="en-US" sz="3480" dirty="0" err="1">
                <a:solidFill>
                  <a:srgbClr val="18253B"/>
                </a:solidFill>
                <a:latin typeface="Poppins Ultra-Bold"/>
              </a:rPr>
              <a:t>času</a:t>
            </a:r>
            <a:endParaRPr lang="en-US" sz="3480" dirty="0">
              <a:solidFill>
                <a:srgbClr val="18253B"/>
              </a:solidFill>
              <a:latin typeface="Poppins Ultra-Bold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3F0DBD1-3D43-1F69-FC3A-A72584967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9"/>
    </mc:Choice>
    <mc:Fallback>
      <p:transition spd="slow" advTm="10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1825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44022" y="4190419"/>
            <a:ext cx="2705740" cy="5803196"/>
          </a:xfrm>
          <a:custGeom>
            <a:avLst/>
            <a:gdLst/>
            <a:ahLst/>
            <a:cxnLst/>
            <a:rect l="l" t="t" r="r" b="b"/>
            <a:pathLst>
              <a:path w="2705740" h="5803196">
                <a:moveTo>
                  <a:pt x="0" y="0"/>
                </a:moveTo>
                <a:lnTo>
                  <a:pt x="2705740" y="0"/>
                </a:lnTo>
                <a:lnTo>
                  <a:pt x="2705740" y="5803196"/>
                </a:lnTo>
                <a:lnTo>
                  <a:pt x="0" y="5803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80316" y="3356384"/>
            <a:ext cx="4886085" cy="6930616"/>
          </a:xfrm>
          <a:custGeom>
            <a:avLst/>
            <a:gdLst/>
            <a:ahLst/>
            <a:cxnLst/>
            <a:rect l="l" t="t" r="r" b="b"/>
            <a:pathLst>
              <a:path w="4886085" h="6930616">
                <a:moveTo>
                  <a:pt x="0" y="0"/>
                </a:moveTo>
                <a:lnTo>
                  <a:pt x="4886084" y="0"/>
                </a:lnTo>
                <a:lnTo>
                  <a:pt x="4886084" y="6930616"/>
                </a:lnTo>
                <a:lnTo>
                  <a:pt x="0" y="693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5022" y="2440211"/>
            <a:ext cx="10589000" cy="528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1379" lvl="1" indent="-460690">
              <a:lnSpc>
                <a:spcPts val="5974"/>
              </a:lnSpc>
              <a:buFont typeface="Arial"/>
              <a:buChar char="•"/>
            </a:pPr>
            <a:r>
              <a:rPr lang="en-US" sz="4267">
                <a:solidFill>
                  <a:srgbClr val="18253B"/>
                </a:solidFill>
                <a:latin typeface="Poppins"/>
              </a:rPr>
              <a:t>pacientovi byl vypsán e-recept</a:t>
            </a:r>
          </a:p>
          <a:p>
            <a:pPr marL="921379" lvl="1" indent="-460690">
              <a:lnSpc>
                <a:spcPts val="5974"/>
              </a:lnSpc>
              <a:buFont typeface="Arial"/>
              <a:buChar char="•"/>
            </a:pPr>
            <a:r>
              <a:rPr lang="en-US" sz="4267">
                <a:solidFill>
                  <a:srgbClr val="18253B"/>
                </a:solidFill>
                <a:latin typeface="Poppins"/>
              </a:rPr>
              <a:t>pacient byl informován o výsledkách testů</a:t>
            </a:r>
          </a:p>
          <a:p>
            <a:pPr marL="921379" lvl="1" indent="-460690">
              <a:lnSpc>
                <a:spcPts val="5974"/>
              </a:lnSpc>
              <a:buFont typeface="Arial"/>
              <a:buChar char="•"/>
            </a:pPr>
            <a:r>
              <a:rPr lang="en-US" sz="4267">
                <a:solidFill>
                  <a:srgbClr val="18253B"/>
                </a:solidFill>
                <a:latin typeface="Poppins"/>
              </a:rPr>
              <a:t>lékař napsal komentář k výsledkům testu pacienta</a:t>
            </a:r>
          </a:p>
          <a:p>
            <a:pPr marL="921379" lvl="1" indent="-460690">
              <a:lnSpc>
                <a:spcPts val="5974"/>
              </a:lnSpc>
              <a:buFont typeface="Arial"/>
              <a:buChar char="•"/>
            </a:pPr>
            <a:r>
              <a:rPr lang="en-US" sz="4267">
                <a:solidFill>
                  <a:srgbClr val="18253B"/>
                </a:solidFill>
                <a:latin typeface="Poppins"/>
              </a:rPr>
              <a:t> byl rezervován termín návštěvy </a:t>
            </a:r>
          </a:p>
          <a:p>
            <a:pPr marL="921379" lvl="1" indent="-460690">
              <a:lnSpc>
                <a:spcPts val="5974"/>
              </a:lnSpc>
              <a:buFont typeface="Arial"/>
              <a:buChar char="•"/>
            </a:pPr>
            <a:r>
              <a:rPr lang="en-US" sz="4267">
                <a:solidFill>
                  <a:srgbClr val="18253B"/>
                </a:solidFill>
                <a:latin typeface="Poppins"/>
              </a:rPr>
              <a:t> pacientem byl stáhnout e-recept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5481" y="709471"/>
            <a:ext cx="13865324" cy="11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>
                <a:solidFill>
                  <a:srgbClr val="18253B"/>
                </a:solidFill>
                <a:latin typeface="Poppins Ultra-Bold"/>
              </a:rPr>
              <a:t>Zásadní business události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62187F3-31FC-E527-ECD0-68931D7F63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7"/>
    </mc:Choice>
    <mc:Fallback>
      <p:transition spd="slow" advTm="6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1825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24134" y="3086100"/>
            <a:ext cx="5247656" cy="7200900"/>
          </a:xfrm>
          <a:custGeom>
            <a:avLst/>
            <a:gdLst/>
            <a:ahLst/>
            <a:cxnLst/>
            <a:rect l="l" t="t" r="r" b="b"/>
            <a:pathLst>
              <a:path w="5247656" h="7200900">
                <a:moveTo>
                  <a:pt x="0" y="0"/>
                </a:moveTo>
                <a:lnTo>
                  <a:pt x="5247656" y="0"/>
                </a:lnTo>
                <a:lnTo>
                  <a:pt x="5247656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13995" y="3807841"/>
            <a:ext cx="6074211" cy="6479159"/>
          </a:xfrm>
          <a:custGeom>
            <a:avLst/>
            <a:gdLst/>
            <a:ahLst/>
            <a:cxnLst/>
            <a:rect l="l" t="t" r="r" b="b"/>
            <a:pathLst>
              <a:path w="6074211" h="6479159">
                <a:moveTo>
                  <a:pt x="0" y="0"/>
                </a:moveTo>
                <a:lnTo>
                  <a:pt x="6074211" y="0"/>
                </a:lnTo>
                <a:lnTo>
                  <a:pt x="6074211" y="6479159"/>
                </a:lnTo>
                <a:lnTo>
                  <a:pt x="0" y="6479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59798" y="514035"/>
            <a:ext cx="11768405" cy="113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9"/>
              </a:lnSpc>
            </a:pPr>
            <a:r>
              <a:rPr lang="en-US" sz="8145" dirty="0" err="1">
                <a:solidFill>
                  <a:srgbClr val="18253B"/>
                </a:solidFill>
                <a:latin typeface="Poppins Ultra-Bold"/>
              </a:rPr>
              <a:t>Zásadní</a:t>
            </a:r>
            <a:r>
              <a:rPr lang="en-US" sz="8145" dirty="0">
                <a:solidFill>
                  <a:srgbClr val="18253B"/>
                </a:solidFill>
                <a:latin typeface="Poppins Ultra-Bold"/>
              </a:rPr>
              <a:t> </a:t>
            </a:r>
            <a:r>
              <a:rPr lang="en-US" sz="8145" dirty="0" err="1">
                <a:solidFill>
                  <a:srgbClr val="18253B"/>
                </a:solidFill>
                <a:latin typeface="Poppins Ultra-Bold"/>
              </a:rPr>
              <a:t>rizika</a:t>
            </a:r>
            <a:endParaRPr lang="en-US" sz="8145" dirty="0">
              <a:solidFill>
                <a:srgbClr val="18253B"/>
              </a:solidFill>
              <a:latin typeface="Poppins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22500" y="2449957"/>
            <a:ext cx="5336800" cy="103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2906" dirty="0" err="1">
                <a:solidFill>
                  <a:srgbClr val="18253B"/>
                </a:solidFill>
                <a:latin typeface="Poppins"/>
              </a:rPr>
              <a:t>Riziko</a:t>
            </a:r>
            <a:r>
              <a:rPr lang="en-US" sz="2906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2906" dirty="0" err="1">
                <a:solidFill>
                  <a:srgbClr val="18253B"/>
                </a:solidFill>
                <a:latin typeface="Poppins"/>
              </a:rPr>
              <a:t>technických</a:t>
            </a:r>
            <a:r>
              <a:rPr lang="en-US" sz="2906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2906" dirty="0" err="1">
                <a:solidFill>
                  <a:srgbClr val="18253B"/>
                </a:solidFill>
                <a:latin typeface="Poppins"/>
              </a:rPr>
              <a:t>problémů</a:t>
            </a:r>
            <a:r>
              <a:rPr lang="en-US" sz="2906" dirty="0">
                <a:solidFill>
                  <a:srgbClr val="18253B"/>
                </a:solidFill>
                <a:latin typeface="Poppins"/>
              </a:rPr>
              <a:t> a </a:t>
            </a:r>
            <a:r>
              <a:rPr lang="en-US" sz="2906" dirty="0" err="1">
                <a:solidFill>
                  <a:srgbClr val="18253B"/>
                </a:solidFill>
                <a:latin typeface="Poppins"/>
              </a:rPr>
              <a:t>výpadků</a:t>
            </a:r>
            <a:r>
              <a:rPr lang="en-US" sz="2906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2906" dirty="0" err="1">
                <a:solidFill>
                  <a:srgbClr val="18253B"/>
                </a:solidFill>
                <a:latin typeface="Poppins"/>
              </a:rPr>
              <a:t>systému</a:t>
            </a:r>
            <a:endParaRPr lang="en-US" sz="2906" dirty="0">
              <a:solidFill>
                <a:srgbClr val="18253B"/>
              </a:solidFill>
              <a:latin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3702" y="2450509"/>
            <a:ext cx="5092191" cy="103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sz="2928" dirty="0" err="1">
                <a:solidFill>
                  <a:srgbClr val="18253B"/>
                </a:solidFill>
                <a:latin typeface="Poppins"/>
              </a:rPr>
              <a:t>Riziko</a:t>
            </a:r>
            <a:r>
              <a:rPr lang="en-US" sz="2928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2928" dirty="0" err="1">
                <a:solidFill>
                  <a:srgbClr val="18253B"/>
                </a:solidFill>
                <a:latin typeface="Poppins"/>
              </a:rPr>
              <a:t>nedostatečné</a:t>
            </a:r>
            <a:r>
              <a:rPr lang="en-US" sz="2928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2928" dirty="0" err="1">
                <a:solidFill>
                  <a:srgbClr val="18253B"/>
                </a:solidFill>
                <a:latin typeface="Poppins"/>
              </a:rPr>
              <a:t>ochrany</a:t>
            </a:r>
            <a:r>
              <a:rPr lang="en-US" sz="2928" dirty="0">
                <a:solidFill>
                  <a:srgbClr val="18253B"/>
                </a:solidFill>
                <a:latin typeface="Poppins"/>
              </a:rPr>
              <a:t> </a:t>
            </a:r>
            <a:r>
              <a:rPr lang="en-US" sz="2928" dirty="0" err="1">
                <a:solidFill>
                  <a:srgbClr val="18253B"/>
                </a:solidFill>
                <a:latin typeface="Poppins"/>
              </a:rPr>
              <a:t>dat</a:t>
            </a:r>
            <a:r>
              <a:rPr lang="en-US" sz="2928" dirty="0">
                <a:solidFill>
                  <a:srgbClr val="18253B"/>
                </a:solidFill>
                <a:latin typeface="Poppins"/>
              </a:rPr>
              <a:t> a </a:t>
            </a:r>
            <a:r>
              <a:rPr lang="en-US" sz="2928" dirty="0" err="1">
                <a:solidFill>
                  <a:srgbClr val="18253B"/>
                </a:solidFill>
                <a:latin typeface="Poppins"/>
              </a:rPr>
              <a:t>bezpečnosti</a:t>
            </a:r>
            <a:r>
              <a:rPr lang="en-US" sz="2928" dirty="0">
                <a:solidFill>
                  <a:srgbClr val="18253B"/>
                </a:solidFill>
                <a:latin typeface="Poppi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951" y="4321493"/>
            <a:ext cx="3790183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18253B"/>
                </a:solidFill>
                <a:latin typeface="Canva Sans"/>
              </a:rPr>
              <a:t>Protiopatření: Implementace silných bezpečnostních opatření, školení zaměstnanců a pravidelné kontroly dodržování předpisů, je nezbytná k minimalizaci tohoto rizika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42496" y="4319224"/>
            <a:ext cx="3816804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Protiopatření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: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Důkladné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testování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systému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,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zavedení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zálohovacích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a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obnovovacích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mechanismů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,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monitorování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výkonu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systému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a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rychlá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reakce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na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identifikované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099" dirty="0" err="1">
                <a:solidFill>
                  <a:srgbClr val="18253B"/>
                </a:solidFill>
                <a:latin typeface="Canva Sans"/>
              </a:rPr>
              <a:t>problémy</a:t>
            </a:r>
            <a:r>
              <a:rPr lang="en-US" sz="2099" dirty="0">
                <a:solidFill>
                  <a:srgbClr val="18253B"/>
                </a:solidFill>
                <a:latin typeface="Canva Sans"/>
              </a:rPr>
              <a:t>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786A545-7BFF-3BB2-5FC2-0B22A9897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7"/>
    </mc:Choice>
    <mc:Fallback>
      <p:transition spd="slow" advTm="9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18253B"/>
            </a:solidFill>
          </p:spPr>
          <p:txBody>
            <a:bodyPr/>
            <a:lstStyle/>
            <a:p>
              <a:endParaRPr lang="en-CZ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50493" y="1028700"/>
            <a:ext cx="2973604" cy="7748805"/>
          </a:xfrm>
          <a:custGeom>
            <a:avLst/>
            <a:gdLst/>
            <a:ahLst/>
            <a:cxnLst/>
            <a:rect l="l" t="t" r="r" b="b"/>
            <a:pathLst>
              <a:path w="2973604" h="7748805">
                <a:moveTo>
                  <a:pt x="0" y="0"/>
                </a:moveTo>
                <a:lnTo>
                  <a:pt x="2973604" y="0"/>
                </a:lnTo>
                <a:lnTo>
                  <a:pt x="2973604" y="7748805"/>
                </a:lnTo>
                <a:lnTo>
                  <a:pt x="0" y="774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85798" y="305618"/>
            <a:ext cx="8791035" cy="11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>
                <a:solidFill>
                  <a:srgbClr val="18253B"/>
                </a:solidFill>
                <a:latin typeface="Poppins Ultra-Bold"/>
              </a:rPr>
              <a:t>Finance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1120" y="990600"/>
            <a:ext cx="4013439" cy="425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5"/>
              </a:lnSpc>
              <a:spcBef>
                <a:spcPct val="0"/>
              </a:spcBef>
            </a:pPr>
            <a:r>
              <a:rPr lang="en-US" sz="2548" dirty="0" err="1">
                <a:solidFill>
                  <a:srgbClr val="18253B"/>
                </a:solidFill>
                <a:latin typeface="Poppins Light"/>
              </a:rPr>
              <a:t>Odhad</a:t>
            </a:r>
            <a:r>
              <a:rPr lang="en-US" sz="2548" dirty="0">
                <a:solidFill>
                  <a:srgbClr val="18253B"/>
                </a:solidFill>
                <a:latin typeface="Poppins Light"/>
              </a:rPr>
              <a:t> nákladů: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1102" y="1729970"/>
            <a:ext cx="1248979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4"/>
              </a:lnSpc>
            </a:pPr>
            <a:r>
              <a:rPr lang="en-US" sz="2499" dirty="0" err="1">
                <a:solidFill>
                  <a:srgbClr val="18253B"/>
                </a:solidFill>
                <a:latin typeface="Poppins Bold"/>
              </a:rPr>
              <a:t>Hmotné</a:t>
            </a:r>
            <a:r>
              <a:rPr lang="en-US" sz="2499" dirty="0">
                <a:solidFill>
                  <a:srgbClr val="18253B"/>
                </a:solidFill>
                <a:latin typeface="Poppins Bold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Poppins Bold"/>
              </a:rPr>
              <a:t>náklady</a:t>
            </a:r>
            <a:r>
              <a:rPr lang="en-US" sz="2499" dirty="0">
                <a:solidFill>
                  <a:srgbClr val="18253B"/>
                </a:solidFill>
                <a:latin typeface="Poppins Bold"/>
              </a:rPr>
              <a:t>:</a:t>
            </a:r>
          </a:p>
          <a:p>
            <a:pPr marL="539749" lvl="1" indent="-269875">
              <a:lnSpc>
                <a:spcPts val="3124"/>
              </a:lnSpc>
              <a:buFont typeface="Arial"/>
              <a:buChar char="•"/>
            </a:pP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Odhadované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náklady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 na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počítačové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servery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,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síťové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prvky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,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tiskárny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,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čtečky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čárových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kódů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 a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další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technické</a:t>
            </a:r>
            <a:r>
              <a:rPr lang="en-US" sz="2499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Poppins Light"/>
              </a:rPr>
              <a:t>vybavení</a:t>
            </a:r>
            <a:endParaRPr lang="en-US" sz="2499" dirty="0">
              <a:solidFill>
                <a:srgbClr val="18253B"/>
              </a:solidFill>
              <a:latin typeface="Poppi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08227" y="3406775"/>
            <a:ext cx="1263266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18253B"/>
                </a:solidFill>
                <a:latin typeface="Canva Sans Bold"/>
              </a:rPr>
              <a:t>Nehmotné</a:t>
            </a:r>
            <a:r>
              <a:rPr lang="en-US" sz="2499" dirty="0">
                <a:solidFill>
                  <a:srgbClr val="18253B"/>
                </a:solidFill>
                <a:latin typeface="Canva Sans Bold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 Bold"/>
              </a:rPr>
              <a:t>náklady</a:t>
            </a:r>
            <a:r>
              <a:rPr lang="en-US" sz="2499" dirty="0">
                <a:solidFill>
                  <a:srgbClr val="18253B"/>
                </a:solidFill>
                <a:latin typeface="Canva Sans Bold"/>
              </a:rPr>
              <a:t>:</a:t>
            </a:r>
          </a:p>
          <a:p>
            <a:pPr marL="539746" lvl="1" indent="-269873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Náklady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spojené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s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licencováním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softwaru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EHR a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případně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dalších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potřebných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aplikací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.</a:t>
            </a:r>
          </a:p>
          <a:p>
            <a:pPr marL="539746" lvl="1" indent="-269873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Náklady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na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provoz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a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údržbu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infrastruktury</a:t>
            </a:r>
            <a:endParaRPr lang="en-US" sz="2499" dirty="0">
              <a:solidFill>
                <a:srgbClr val="18253B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8227" y="5619750"/>
            <a:ext cx="12001500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18253B"/>
                </a:solidFill>
                <a:latin typeface="Canva Sans Bold"/>
              </a:rPr>
              <a:t>Lidské</a:t>
            </a:r>
            <a:r>
              <a:rPr lang="en-US" sz="2499" dirty="0">
                <a:solidFill>
                  <a:srgbClr val="18253B"/>
                </a:solidFill>
                <a:latin typeface="Canva Sans Bold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 Bold"/>
              </a:rPr>
              <a:t>zdroje</a:t>
            </a:r>
            <a:r>
              <a:rPr lang="en-US" sz="2499" dirty="0">
                <a:solidFill>
                  <a:srgbClr val="18253B"/>
                </a:solidFill>
                <a:latin typeface="Canva Sans Bold"/>
              </a:rPr>
              <a:t>:</a:t>
            </a:r>
          </a:p>
          <a:p>
            <a:pPr marL="539746" lvl="1" indent="-269873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Člověkohodiny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: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Odhadovaný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počet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hodin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potřebných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k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implementaci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,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konfiguraci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,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testování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a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školení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personálu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. To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zahrnuje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práci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všech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členů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týmu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.</a:t>
            </a:r>
          </a:p>
          <a:p>
            <a:pPr marL="539746" lvl="1" indent="-269873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Průměrná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hodinová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sazba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: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Průměrné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náklady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na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pracovníků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zapojených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do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projektu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,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včetně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mzdy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,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sociálního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pojištění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a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dalších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zaměstnaneckých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 </a:t>
            </a:r>
            <a:r>
              <a:rPr lang="en-US" sz="2499" dirty="0" err="1">
                <a:solidFill>
                  <a:srgbClr val="18253B"/>
                </a:solidFill>
                <a:latin typeface="Canva Sans"/>
              </a:rPr>
              <a:t>benefitů</a:t>
            </a:r>
            <a:r>
              <a:rPr lang="en-US" sz="2499" dirty="0">
                <a:solidFill>
                  <a:srgbClr val="18253B"/>
                </a:solidFill>
                <a:latin typeface="Canva Sans"/>
              </a:rPr>
              <a:t>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18253B"/>
              </a:solidFill>
              <a:latin typeface="Canva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6DCA1-8F4B-2522-55B0-48F2E627433E}"/>
              </a:ext>
            </a:extLst>
          </p:cNvPr>
          <p:cNvSpPr txBox="1"/>
          <p:nvPr/>
        </p:nvSpPr>
        <p:spPr>
          <a:xfrm>
            <a:off x="976449" y="9162926"/>
            <a:ext cx="553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*Veškere </a:t>
            </a:r>
            <a:r>
              <a:rPr lang="en-GB" dirty="0" err="1">
                <a:solidFill>
                  <a:schemeClr val="bg1"/>
                </a:solidFill>
              </a:rPr>
              <a:t>financováni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provádi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Ministerstvo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Zdravotnictví</a:t>
            </a:r>
            <a:endParaRPr lang="en-CZ" dirty="0">
              <a:solidFill>
                <a:schemeClr val="bg1"/>
              </a:solidFill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3518E78-865F-BB00-D0C8-DEE3CEBD2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4"/>
    </mc:Choice>
    <mc:Fallback>
      <p:transition spd="slow" advTm="5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65349"/>
            <a:ext cx="18288000" cy="1321651"/>
            <a:chOff x="0" y="0"/>
            <a:chExt cx="4816593" cy="348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8089"/>
            </a:xfrm>
            <a:custGeom>
              <a:avLst/>
              <a:gdLst/>
              <a:ahLst/>
              <a:cxnLst/>
              <a:rect l="l" t="t" r="r" b="b"/>
              <a:pathLst>
                <a:path w="4816592" h="348089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1825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2526" y="3580610"/>
            <a:ext cx="4294056" cy="6303201"/>
          </a:xfrm>
          <a:custGeom>
            <a:avLst/>
            <a:gdLst/>
            <a:ahLst/>
            <a:cxnLst/>
            <a:rect l="l" t="t" r="r" b="b"/>
            <a:pathLst>
              <a:path w="4294056" h="6303201">
                <a:moveTo>
                  <a:pt x="0" y="0"/>
                </a:moveTo>
                <a:lnTo>
                  <a:pt x="4294056" y="0"/>
                </a:lnTo>
                <a:lnTo>
                  <a:pt x="4294056" y="6303202"/>
                </a:lnTo>
                <a:lnTo>
                  <a:pt x="0" y="630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76880" y="3172509"/>
            <a:ext cx="4504962" cy="6711303"/>
          </a:xfrm>
          <a:custGeom>
            <a:avLst/>
            <a:gdLst/>
            <a:ahLst/>
            <a:cxnLst/>
            <a:rect l="l" t="t" r="r" b="b"/>
            <a:pathLst>
              <a:path w="4504962" h="6711303">
                <a:moveTo>
                  <a:pt x="0" y="0"/>
                </a:moveTo>
                <a:lnTo>
                  <a:pt x="4504962" y="0"/>
                </a:lnTo>
                <a:lnTo>
                  <a:pt x="4504962" y="6711303"/>
                </a:lnTo>
                <a:lnTo>
                  <a:pt x="0" y="6711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81480" y="-89707"/>
            <a:ext cx="7777897" cy="143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  <a:spcBef>
                <a:spcPct val="0"/>
              </a:spcBef>
            </a:pPr>
            <a:r>
              <a:rPr lang="en-US" sz="8004">
                <a:solidFill>
                  <a:srgbClr val="18253B"/>
                </a:solidFill>
                <a:latin typeface="Poppins Ultra-Bold"/>
              </a:rPr>
              <a:t>Finance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66720" y="2173854"/>
            <a:ext cx="2974467" cy="56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078">
                <a:solidFill>
                  <a:srgbClr val="18253B"/>
                </a:solidFill>
                <a:latin typeface="Poppins Ultra-Bold"/>
              </a:rPr>
              <a:t>Pesimistický: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6720" y="3994382"/>
            <a:ext cx="2974467" cy="56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078">
                <a:solidFill>
                  <a:srgbClr val="18253B"/>
                </a:solidFill>
                <a:latin typeface="Poppins Ultra-Bold"/>
              </a:rPr>
              <a:t>Realistický: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66720" y="6359454"/>
            <a:ext cx="2974467" cy="56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078">
                <a:solidFill>
                  <a:srgbClr val="18253B"/>
                </a:solidFill>
                <a:latin typeface="Poppins Ultra-Bold"/>
              </a:rPr>
              <a:t>Optimistický: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73903" y="2831202"/>
            <a:ext cx="8883374" cy="78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1"/>
              </a:lnSpc>
              <a:spcBef>
                <a:spcPct val="0"/>
              </a:spcBef>
            </a:pPr>
            <a:r>
              <a:rPr lang="en-US" sz="2417">
                <a:solidFill>
                  <a:srgbClr val="18253B"/>
                </a:solidFill>
                <a:latin typeface="Poppins Light"/>
              </a:rPr>
              <a:t>Reálné náklady výrazně překročili odhady. Projekt musí hledat zdroje financováni a pozastavit jeho implementaci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73903" y="4825137"/>
            <a:ext cx="8560102" cy="116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1"/>
              </a:lnSpc>
              <a:spcBef>
                <a:spcPct val="0"/>
              </a:spcBef>
            </a:pP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Náklady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na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projekt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se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pohybují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v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rozmezích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odhadu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, +-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desítky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tisíc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,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které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je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možný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půjčit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.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Projekt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se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poměrně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vyvíje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,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testuje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 a </a:t>
            </a:r>
            <a:r>
              <a:rPr lang="en-US" sz="2417" dirty="0" err="1">
                <a:solidFill>
                  <a:srgbClr val="18253B"/>
                </a:solidFill>
                <a:latin typeface="Poppins Light"/>
              </a:rPr>
              <a:t>implementuje</a:t>
            </a:r>
            <a:r>
              <a:rPr lang="en-US" sz="2417" dirty="0">
                <a:solidFill>
                  <a:srgbClr val="18253B"/>
                </a:solidFill>
                <a:latin typeface="Poppins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50630" y="7293026"/>
            <a:ext cx="9026249" cy="115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1"/>
              </a:lnSpc>
              <a:spcBef>
                <a:spcPct val="0"/>
              </a:spcBef>
            </a:pPr>
            <a:r>
              <a:rPr lang="en-US" sz="2417">
                <a:solidFill>
                  <a:srgbClr val="18253B"/>
                </a:solidFill>
                <a:latin typeface="Poppins"/>
              </a:rPr>
              <a:t>Náklady nepřekročili odhad. Projekt se aktivně vyvíje, testuje, implementuje a ziskava externí finančni podporu pro rozšiření funkcionality v budoucnu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06356" y="1297665"/>
            <a:ext cx="5314798" cy="50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1"/>
              </a:lnSpc>
              <a:spcBef>
                <a:spcPct val="0"/>
              </a:spcBef>
            </a:pPr>
            <a:r>
              <a:rPr lang="en-US" sz="3017">
                <a:solidFill>
                  <a:srgbClr val="18253B"/>
                </a:solidFill>
                <a:latin typeface="Poppins Light"/>
              </a:rPr>
              <a:t>Scénáře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4922C99-387E-EB79-939C-071C591B4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"/>
    </mc:Choice>
    <mc:Fallback>
      <p:transition spd="slow" advTm="4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505494"/>
            <a:ext cx="18288000" cy="1781506"/>
            <a:chOff x="0" y="0"/>
            <a:chExt cx="4816593" cy="469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69203"/>
            </a:xfrm>
            <a:custGeom>
              <a:avLst/>
              <a:gdLst/>
              <a:ahLst/>
              <a:cxnLst/>
              <a:rect l="l" t="t" r="r" b="b"/>
              <a:pathLst>
                <a:path w="4816592" h="469203">
                  <a:moveTo>
                    <a:pt x="0" y="0"/>
                  </a:moveTo>
                  <a:lnTo>
                    <a:pt x="4816592" y="0"/>
                  </a:lnTo>
                  <a:lnTo>
                    <a:pt x="4816592" y="469203"/>
                  </a:lnTo>
                  <a:lnTo>
                    <a:pt x="0" y="469203"/>
                  </a:lnTo>
                  <a:close/>
                </a:path>
              </a:pathLst>
            </a:custGeom>
            <a:solidFill>
              <a:srgbClr val="1825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07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702129"/>
            <a:ext cx="5573217" cy="8121263"/>
          </a:xfrm>
          <a:custGeom>
            <a:avLst/>
            <a:gdLst/>
            <a:ahLst/>
            <a:cxnLst/>
            <a:rect l="l" t="t" r="r" b="b"/>
            <a:pathLst>
              <a:path w="5573217" h="8121263">
                <a:moveTo>
                  <a:pt x="0" y="0"/>
                </a:moveTo>
                <a:lnTo>
                  <a:pt x="5573217" y="0"/>
                </a:lnTo>
                <a:lnTo>
                  <a:pt x="5573217" y="8121262"/>
                </a:lnTo>
                <a:lnTo>
                  <a:pt x="0" y="812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57800" y="3481936"/>
            <a:ext cx="3083723" cy="6509178"/>
          </a:xfrm>
          <a:custGeom>
            <a:avLst/>
            <a:gdLst/>
            <a:ahLst/>
            <a:cxnLst/>
            <a:rect l="l" t="t" r="r" b="b"/>
            <a:pathLst>
              <a:path w="3083723" h="6509178">
                <a:moveTo>
                  <a:pt x="0" y="0"/>
                </a:moveTo>
                <a:lnTo>
                  <a:pt x="3083723" y="0"/>
                </a:lnTo>
                <a:lnTo>
                  <a:pt x="3083723" y="6509177"/>
                </a:lnTo>
                <a:lnTo>
                  <a:pt x="0" y="6509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20433" y="182563"/>
            <a:ext cx="7271474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8253B"/>
                </a:solidFill>
                <a:latin typeface="Poppins Bold"/>
              </a:rPr>
              <a:t>Finance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10486" y="2119006"/>
            <a:ext cx="4981421" cy="56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1"/>
              </a:lnSpc>
              <a:spcBef>
                <a:spcPct val="0"/>
              </a:spcBef>
            </a:pPr>
            <a:r>
              <a:rPr lang="en-US" sz="4001">
                <a:solidFill>
                  <a:srgbClr val="18253B"/>
                </a:solidFill>
                <a:latin typeface="Poppins Bold"/>
              </a:rPr>
              <a:t>PŘINOSY: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3481936"/>
            <a:ext cx="8829871" cy="3566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5750" lvl="1" indent="-372875" algn="ctr">
              <a:lnSpc>
                <a:spcPts val="4835"/>
              </a:lnSpc>
              <a:buFont typeface="Arial"/>
              <a:buChar char="•"/>
            </a:pPr>
            <a:r>
              <a:rPr lang="en-US" sz="3454" dirty="0">
                <a:solidFill>
                  <a:srgbClr val="18253B"/>
                </a:solidFill>
                <a:latin typeface="Poppins Semi-Bold"/>
              </a:rPr>
              <a:t>Zlepšení efektivity a produktivity</a:t>
            </a:r>
          </a:p>
          <a:p>
            <a:pPr marL="745750" lvl="1" indent="-372875" algn="ctr">
              <a:lnSpc>
                <a:spcPts val="4835"/>
              </a:lnSpc>
              <a:buFont typeface="Arial"/>
              <a:buChar char="•"/>
            </a:pPr>
            <a:r>
              <a:rPr lang="en-US" sz="3454" dirty="0">
                <a:solidFill>
                  <a:srgbClr val="18253B"/>
                </a:solidFill>
                <a:latin typeface="Poppins Semi-Bold"/>
              </a:rPr>
              <a:t>Snížení nákladů na papírovou dokumentaci</a:t>
            </a:r>
          </a:p>
          <a:p>
            <a:pPr marL="745750" lvl="1" indent="-372875" algn="ctr">
              <a:lnSpc>
                <a:spcPts val="4835"/>
              </a:lnSpc>
              <a:buFont typeface="Arial"/>
              <a:buChar char="•"/>
            </a:pPr>
            <a:r>
              <a:rPr lang="en-US" sz="3454" dirty="0">
                <a:solidFill>
                  <a:srgbClr val="18253B"/>
                </a:solidFill>
                <a:latin typeface="Poppins Semi-Bold"/>
              </a:rPr>
              <a:t>Snížení chyb a zlepšení klinických výsledků</a:t>
            </a:r>
          </a:p>
          <a:p>
            <a:pPr marL="0" lvl="0" indent="0" algn="ctr">
              <a:lnSpc>
                <a:spcPts val="3715"/>
              </a:lnSpc>
              <a:spcBef>
                <a:spcPct val="0"/>
              </a:spcBef>
            </a:pPr>
            <a:endParaRPr lang="en-US" sz="3454" dirty="0">
              <a:solidFill>
                <a:srgbClr val="18253B"/>
              </a:solidFill>
              <a:latin typeface="Poppins Semi-Bold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E1DD6A0-1595-A6A1-2285-11D1093752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7"/>
    </mc:Choice>
    <mc:Fallback>
      <p:transition spd="slow" advTm="9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367</Words>
  <Application>Microsoft Macintosh PowerPoint</Application>
  <PresentationFormat>Custom</PresentationFormat>
  <Paragraphs>55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Poppins Semi-Bold</vt:lpstr>
      <vt:lpstr>Poppins</vt:lpstr>
      <vt:lpstr>Calibri</vt:lpstr>
      <vt:lpstr>Poppins Light</vt:lpstr>
      <vt:lpstr>Poppins Ultra-Bold</vt:lpstr>
      <vt:lpstr>Poppins Bold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Kateryna Kuznietsova</dc:title>
  <cp:lastModifiedBy>Kuznietsova, Kateryna</cp:lastModifiedBy>
  <cp:revision>4</cp:revision>
  <dcterms:created xsi:type="dcterms:W3CDTF">2006-08-16T00:00:00Z</dcterms:created>
  <dcterms:modified xsi:type="dcterms:W3CDTF">2024-02-24T04:04:07Z</dcterms:modified>
  <dc:identifier>DAF9oCV443E</dc:identifier>
</cp:coreProperties>
</file>